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6"/>
  </p:notesMasterIdLst>
  <p:sldIdLst>
    <p:sldId id="287" r:id="rId12"/>
    <p:sldId id="288" r:id="rId13"/>
    <p:sldId id="256" r:id="rId14"/>
    <p:sldId id="286" r:id="rId15"/>
    <p:sldId id="283" r:id="rId16"/>
    <p:sldId id="258" r:id="rId17"/>
    <p:sldId id="272" r:id="rId18"/>
    <p:sldId id="281" r:id="rId19"/>
    <p:sldId id="260" r:id="rId20"/>
    <p:sldId id="261" r:id="rId21"/>
    <p:sldId id="263" r:id="rId22"/>
    <p:sldId id="277" r:id="rId23"/>
    <p:sldId id="265" r:id="rId24"/>
    <p:sldId id="279" r:id="rId25"/>
    <p:sldId id="266" r:id="rId26"/>
    <p:sldId id="275" r:id="rId27"/>
    <p:sldId id="269" r:id="rId28"/>
    <p:sldId id="278" r:id="rId29"/>
    <p:sldId id="270" r:id="rId30"/>
    <p:sldId id="276" r:id="rId31"/>
    <p:sldId id="282" r:id="rId32"/>
    <p:sldId id="280" r:id="rId33"/>
    <p:sldId id="271" r:id="rId34"/>
    <p:sldId id="285" r:id="rId3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F4B3F-45D0-4470-B9FE-4E92BEC9AADB}" v="200" dt="2017-09-24T18:49:33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3619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F64EA8B-0095-4966-BD21-B4CAE4742B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A199B617-8829-4E7D-BE9F-2FEDAB9FD0A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CF05567-6ED1-41BD-8D98-3390B67550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DD3C5FC-EC46-41EF-BA1F-E5F11B96621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7E8A19C-24DF-4403-93D9-6CA774B692A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1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latin typeface="Calibri" panose="020F0502020204030204" pitchFamily="34" charset="0"/>
                <a:ea typeface="SimSun" panose="02010600030101010101" pitchFamily="2" charset="-122"/>
              </a:rPr>
              <a:t>Unemployment benefits in the U.S. are often extended to 9 months or 1 year during periods of high unemployment.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563FC2F-9180-4D88-9F54-E20848B5697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E088C49-CB87-4952-9EA7-CAA81D62C626}" type="slidenum">
              <a:rPr lang="en-US" altLang="en-US" sz="12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59CF3BB6-0F7E-469D-89FB-9F048A04193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CB929146-8A32-4840-8E2B-85A61CC329F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2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E78A2BD9-DB6C-42B0-A303-1F70B145205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13EA1706-B10D-4B14-9B0B-37B937F94223}" type="slidenum">
              <a:rPr lang="en-US" altLang="en-US" sz="12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9005AC07-3E0C-45EE-800F-FAB2F527B7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8CB813FF-12F5-4864-99E4-430B6D3C98B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C616DCB0-11D2-46B5-9955-970992E56DF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0FCDB38A-D74A-4DC0-821C-677B500D32E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F4B36BC-E4D1-4A7C-9801-852ACC9AE01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D19BFEF-48BB-4DA3-BF71-F328A42B84B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D09C7A65-89E0-458A-A003-5ACD94398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2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5BA703B0-163D-43A1-A388-FE7D214B3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2043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76BB2-64BD-4045-B574-2BBE91D1E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5163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9B40C-AD06-4586-88A4-BDD906FC4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577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D2809-18C9-4819-8AAB-E2302B35B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118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6FE25-6CDE-421B-BFE2-71928311A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184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CBC0-ED6B-4250-88E4-E621CF1C3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088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659F6-5C7A-4234-859B-EE9480070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0118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7CEAD-B52E-414B-84B0-FB934780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84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A80A5-A498-4AC4-9A72-5A94B3391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57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5F43E-5781-4754-8E82-93D429EDD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524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4D4D-C652-4BD1-9C6A-CF7A277BA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0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CB50CA9F-E0A4-49BC-9553-CBA7EDC7C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440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CCDE4-9FCC-4AF0-958A-AF6FA9EED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910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6A6D7-D1E7-493D-BB8C-2C37814BB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815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18417-1299-4CF8-9036-5492D55E2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209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D7C80-C8CD-4A34-9DBB-4ED17D19A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9033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79F0-0B17-4E53-A252-4FE3DA0DD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596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28BC5-89E5-4533-B5B3-CC0637A54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378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440A-9B12-4A1A-BD92-61DC75459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58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E5A-887C-4153-A463-FF93FB089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070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07E13-BB1B-4871-9F98-292B060DF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687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E3DCD-C53C-4267-8D45-9BF9539E7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3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E8041-1807-479C-A931-528AE7BB2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725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10D85-0B18-461A-B1F2-7F521B4E6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8144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68868-3F61-4BA6-89DC-AEE5D6432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0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3AC16-FF87-4B9A-84B2-CEBB7EE0D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95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7D394-1CA8-4D1E-81F5-71ADFBCBD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1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68260-D8F5-4DD7-8FF5-46858C7C7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2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948D1-FC36-41C3-824B-60CAF44D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3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1B3BC-7DB0-4433-9C22-CF8BC4DC8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0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60D63-388C-45CE-BDDB-43228B7ED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5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F55A6-C1F9-47D6-A2BC-0E7C44823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72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0321A0B5-1B18-416A-A83B-972C30776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82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E0EC6-8BB8-4849-9E02-DF8A6044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1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D2F1B-772B-44B8-9A9A-46857B681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3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7C2AA-1FDE-43CC-B524-5335AF253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98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C374B-6495-4CB9-BB88-B5DEB0AB9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2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20181-5C4E-45E0-AC39-1220743F1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40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976DD-008A-4718-B2FC-0D366433E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2A57D-4AED-41B2-8956-0C1D5DD01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08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E84B7-AD3E-4465-86BD-3A7CC91F4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4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D9FA4-F8A6-42E9-8D9F-69B02C600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6F593-F41D-4265-9A26-D35838B63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8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5B4B8522-6448-47B7-A689-0B3148462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014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ECCFF-AA8C-43C7-B8D2-3B721C44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04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DE66E-2508-47C3-A31E-3CE42FEE5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779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6F501-9669-4FFD-8B1A-43B706F82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1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A9B5D-6608-42CF-AA79-3C9CC2293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8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CB84E-E701-4BB9-A0BF-54A1940C1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85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54FD3-8AE5-408A-9C02-6676203B9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3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B3838-73DF-4F9E-8FFE-4358D1FF7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44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3C879-F967-406E-9B28-152B8EAE6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94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7E4DE-DED3-41EE-AA49-325E8A3FE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6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9ED69-68AE-4A24-BA4F-A6E8A96B1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4B73A46E-1F64-4F2C-9C83-BA3FB2101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257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8E665-47EA-4535-811A-7FABF80A5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0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7F760-1DC9-49FF-BA01-C9303FF10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344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82EAB-3440-4F0A-9339-48C6BCE15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265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780FA-6DFF-4804-8407-AD1B2A51B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71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B2818-694D-4220-B8CC-3C88FFF86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6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8D19C-443A-45BC-A8AA-BEE069CD3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92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E6E79-434E-459C-AF0A-CAA3360C8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80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36BD9-1B2A-43C1-8003-EEA7320D5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5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D0D5-811C-4816-93C3-34033D388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66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B3F67-993D-4015-9BA5-BB77AD204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2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0D2CB3E9-A694-4CBB-A0CC-ACF346F4E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056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4C9CE-1ECB-4457-BC5B-13E96EF8A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319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BCC65-8693-45F3-9E6B-035DFEBDC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90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81330-31F6-4A34-A5E3-567EADC02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0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72026-D832-4441-86D2-2A5472386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10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9E8E1-C934-42EE-B862-0D11C77A9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62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C1820-57D3-4FB8-93DA-8B1C13BE9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63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EA784-6803-482B-8234-AE3A61763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38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9E58F-A3D8-408A-B816-D4746EF1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27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7D55B-94E1-481C-860E-25BF6D3F1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05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2C0A6-2065-456E-B865-B3D86CDDC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0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746EAC8D-2A60-4ACD-8C14-2C2CD6E1B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860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F8471-E759-4C2D-B566-F54EB6B1D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29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AA90B-A3EA-46FC-A25F-E2109BB14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84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F4572-4B87-4342-A958-EF6882256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96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A617A-B641-4866-AFE8-A4E6768F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05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FA0A8-0AFE-4AFB-80A2-C946678DB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393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5B25-73EF-4751-99C5-15F6CCCD0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385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06FDA-527E-4A17-B460-9112649EA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24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609E9-DD99-4023-B1A0-AD9048217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50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0752E-5265-476C-A59C-38BD5A672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37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B16B6-1E83-4F36-80A4-B425DBBEA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60087436-3E1F-4BF9-984A-2038E291B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72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1FA53-1858-41C3-B9AA-AC4590A51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95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46743-B649-4230-8BBC-4E0B7A552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12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66DB5-F238-4AC5-BCED-063D9AA03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40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9B159-8F12-453F-82DA-E89845590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2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5F447-7418-42EF-AC95-87185D329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215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0BFCA-121C-4F6C-8ECA-63B61F322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12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171C3-9698-4721-9436-1453F67AE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6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BBAD9-E4D2-4639-ABA5-EDFEC98E5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162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49740-EC64-4198-BB4F-15BAF33E7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5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3DB2A-C084-41A1-9BF2-870153E67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9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205A7796-9298-4278-9837-BACA8B90C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44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E15EF-C301-47DF-AF33-B6FB10EA9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7125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C1B4D-AC11-4CBF-9006-CDF8F04E9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24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EC761-47E7-4163-A7B3-72D7B3EAC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648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77DC5-FB37-4901-8B11-E0806D9C3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0905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37467-8859-4BEC-AC23-67FEE3A0E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95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BB995-6E0E-47E8-B747-3278253F3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153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2F345-FE9C-4EE3-A0D2-F3D4F9C4A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37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2ECEE-6C05-4C43-8F67-71A1CAD4C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93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F6413-FAE8-4185-8EE0-9B5981AE3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B051A-2D3E-4B3D-A136-E038A7905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6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  <a:p>
            <a:fld id="{B40BF78D-430A-41ED-AE00-C8D5DEF99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65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92648-2B4A-4B48-9F8C-15AB09D4C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870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9D278-D3FE-4533-9558-D5ACA2BB3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607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0F53B-09EE-43E6-8566-156FFA43F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801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DF586-D2B8-48B9-BF5A-6DD4EDADB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15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300BB-5C41-4A60-AA98-88DD5CB24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42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54330-8FC0-4EC7-BF4C-CD69FA6AC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3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C82-94DE-44C1-986D-1D2685594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4152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A3B0-2BC7-4FE5-99FC-5F411D906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195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675AB-4A30-4A01-A726-F3F54B894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772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BD33D-E52B-4E4C-B3C5-8F624D85A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  <a:p>
            <a:fld id="{99E794C7-F770-4723-8F78-39C7B469AE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5831EE3-501B-4D77-82DF-CA6360B3B3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9A40F79-CB4A-4BE1-AC13-217DC0B2EA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452D2929-E224-4DBB-AFC7-1482F0EB0D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A356400-2F37-43CB-BC0B-3226EE7AB8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54B14A62-3879-448F-B294-B118D960F3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9B16D44-FE2D-43EB-BC71-2D5EA5778B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A17BAC9-3CB6-4123-AC0F-89B5485FC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531E888-6612-4A01-B9A6-398AC954A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FB369C8-DF41-4E6E-AA3A-B356DF40BB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8D5C5A3D-AF06-463E-ABCE-41F86BC30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rPwOrf4s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rPwOrf4s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39Eh5GsUU&amp;index=7&amp;list=PL11ADD17785C9C9A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GTgniuxA50&amp;index=3&amp;list=PL1oDmcs0xTD9Aig5cP8_R1gzq-mQHgcAH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web/empsit/cpseea10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lu3SCAmeBA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FYla1H7K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ls.gov/web/empsit/cpseea10.htm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Monday, September 24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8" y="1758970"/>
            <a:ext cx="8770937" cy="4335443"/>
          </a:xfrm>
        </p:spPr>
        <p:txBody>
          <a:bodyPr/>
          <a:lstStyle/>
          <a:p>
            <a:r>
              <a:rPr lang="en-US" dirty="0">
                <a:cs typeface="Times New Roman"/>
              </a:rPr>
              <a:t>Happy Monday!</a:t>
            </a:r>
          </a:p>
          <a:p>
            <a:r>
              <a:rPr lang="en-US" i="1" dirty="0">
                <a:solidFill>
                  <a:srgbClr val="C00000"/>
                </a:solidFill>
                <a:cs typeface="Times New Roman"/>
              </a:rPr>
              <a:t>Let's go over the answers to the Real v. Nominal Activity from Friday.</a:t>
            </a:r>
            <a:endParaRPr lang="en-US" dirty="0">
              <a:solidFill>
                <a:srgbClr val="C00000"/>
              </a:solidFill>
              <a:cs typeface="Times New Roman"/>
            </a:endParaRPr>
          </a:p>
          <a:p>
            <a:r>
              <a:rPr lang="en-US" dirty="0">
                <a:cs typeface="Times New Roman"/>
              </a:rPr>
              <a:t>Your second set of Outside Work for Unit II is due tomorrow!</a:t>
            </a:r>
          </a:p>
          <a:p>
            <a:r>
              <a:rPr lang="en-US" dirty="0">
                <a:cs typeface="Times New Roman"/>
              </a:rPr>
              <a:t>Problem Set is due Thursday – this includes the Unit II Study Guide... pace yourself this week.... you need do a little something each night.</a:t>
            </a:r>
          </a:p>
          <a:p>
            <a:r>
              <a:rPr lang="en-US" dirty="0">
                <a:cs typeface="Times New Roman"/>
              </a:rPr>
              <a:t>FRQ is next </a:t>
            </a:r>
            <a:r>
              <a:rPr lang="en-US" dirty="0" smtClean="0">
                <a:cs typeface="Times New Roman"/>
              </a:rPr>
              <a:t>Tuesday</a:t>
            </a:r>
            <a:r>
              <a:rPr lang="en-US" dirty="0" smtClean="0">
                <a:cs typeface="Times New Roman"/>
              </a:rPr>
              <a:t>; </a:t>
            </a:r>
            <a:r>
              <a:rPr lang="en-US" dirty="0">
                <a:cs typeface="Times New Roman"/>
              </a:rPr>
              <a:t>MC is next </a:t>
            </a:r>
            <a:r>
              <a:rPr lang="en-US" dirty="0" smtClean="0">
                <a:cs typeface="Times New Roman"/>
              </a:rPr>
              <a:t>Wednesday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4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 Types of Unemployment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533400"/>
            <a:ext cx="76803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#1. Frictional Unemployment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99"/>
              </a:buClr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 u="heavy">
                <a:solidFill>
                  <a:srgbClr val="000099"/>
                </a:solidFill>
              </a:rPr>
              <a:t>Frictional unemployment</a:t>
            </a:r>
            <a:r>
              <a:rPr lang="en-US" altLang="en-US" sz="3200" b="1">
                <a:solidFill>
                  <a:srgbClr val="000099"/>
                </a:solidFill>
              </a:rPr>
              <a:t>- Temporary  unemployment or being between jobs 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Individuals are qualified workers with transferable skills.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defRPr/>
            </a:pPr>
            <a:r>
              <a:rPr lang="en-US" altLang="en-US" sz="3200" b="1">
                <a:solidFill>
                  <a:schemeClr val="tx1"/>
                </a:solidFill>
              </a:rPr>
              <a:t>Examples: 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>
                <a:solidFill>
                  <a:srgbClr val="000000"/>
                </a:solidFill>
              </a:rPr>
              <a:t>High school or college graduates looking for jobs.</a:t>
            </a:r>
          </a:p>
          <a:p>
            <a:pPr eaLnBrk="1" hangingPunct="1">
              <a:lnSpc>
                <a:spcPct val="95000"/>
              </a:lnSpc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>
                <a:solidFill>
                  <a:srgbClr val="000000"/>
                </a:solidFill>
              </a:rPr>
              <a:t>Individuals that were fired and are looking for a better job.</a:t>
            </a:r>
          </a:p>
          <a:p>
            <a:pPr algn="ctr" eaLnBrk="1" hangingPunct="1">
              <a:lnSpc>
                <a:spcPct val="70000"/>
              </a:lnSpc>
              <a:spcBef>
                <a:spcPts val="2000"/>
              </a:spcBef>
              <a:buClrTx/>
              <a:buFontTx/>
              <a:buNone/>
              <a:defRPr/>
            </a:pPr>
            <a:r>
              <a:rPr lang="en-US" altLang="en-US" sz="3200" b="1" u="heavy">
                <a:solidFill>
                  <a:srgbClr val="990000"/>
                </a:solidFill>
              </a:rPr>
              <a:t>Seasonal Unemployment</a:t>
            </a:r>
            <a:r>
              <a:rPr lang="en-US" altLang="en-US" sz="3200" b="1">
                <a:solidFill>
                  <a:srgbClr val="990000"/>
                </a:solidFill>
              </a:rPr>
              <a:t> is a specific type of frictional unemployment which is due to time of year and the nature of the job.</a:t>
            </a:r>
          </a:p>
          <a:p>
            <a:pPr eaLnBrk="1" hangingPunct="1">
              <a:lnSpc>
                <a:spcPct val="95000"/>
              </a:lnSpc>
              <a:buClr>
                <a:srgbClr val="CC0000"/>
              </a:buClr>
              <a:defRPr/>
            </a:pPr>
            <a:endParaRPr lang="en-US" altLang="en-US" sz="3200" b="1">
              <a:solidFill>
                <a:srgbClr val="CC0000"/>
              </a:solidFill>
            </a:endParaRPr>
          </a:p>
          <a:p>
            <a:pPr eaLnBrk="1" hangingPunct="1">
              <a:lnSpc>
                <a:spcPct val="95000"/>
              </a:lnSpc>
              <a:buClrTx/>
              <a:buFontTx/>
              <a:buNone/>
              <a:defRPr/>
            </a:pPr>
            <a:endParaRPr lang="en-US" altLang="en-US" sz="3200" b="1">
              <a:solidFill>
                <a:srgbClr val="CC0000"/>
              </a:solidFill>
            </a:endParaRPr>
          </a:p>
        </p:txBody>
      </p:sp>
      <p:sp>
        <p:nvSpPr>
          <p:cNvPr id="147460" name="Text Box 6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44BAA56-6706-46E3-A2B6-BF4DA86F6C3A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520700"/>
            <a:ext cx="83994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#2. Structural Unemployment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220788"/>
            <a:ext cx="88392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u="sng">
                <a:solidFill>
                  <a:srgbClr val="000099"/>
                </a:solidFill>
              </a:rPr>
              <a:t>Structural Unemployment- </a:t>
            </a:r>
            <a:r>
              <a:rPr lang="en-US" altLang="en-US" sz="3200" b="1">
                <a:solidFill>
                  <a:srgbClr val="000099"/>
                </a:solidFill>
              </a:rPr>
              <a:t>Changes in the labor force make some skills obsolete.</a:t>
            </a:r>
          </a:p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99"/>
                </a:solidFill>
              </a:rPr>
              <a:t>These workers DO NOT have transferable skills and these jobs will never come back. Workers must learn new skills to get a job.</a:t>
            </a:r>
          </a:p>
          <a:p>
            <a:pPr eaLnBrk="1" hangingPunct="1"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99"/>
                </a:solidFill>
              </a:rPr>
              <a:t>The permanent loss of these jobs is called “</a:t>
            </a:r>
            <a:r>
              <a:rPr lang="en-US" altLang="ja-JP" sz="3200" b="1" u="sng">
                <a:solidFill>
                  <a:srgbClr val="000099"/>
                </a:solidFill>
              </a:rPr>
              <a:t>creative destruction</a:t>
            </a:r>
            <a:r>
              <a:rPr lang="en-US" altLang="en-US" sz="3200" b="1">
                <a:solidFill>
                  <a:srgbClr val="000099"/>
                </a:solidFill>
              </a:rPr>
              <a:t>”</a:t>
            </a:r>
            <a:r>
              <a:rPr lang="en-US" altLang="ja-JP" sz="3200" b="1">
                <a:solidFill>
                  <a:srgbClr val="000099"/>
                </a:solidFill>
              </a:rPr>
              <a:t> </a:t>
            </a:r>
          </a:p>
          <a:p>
            <a:pPr eaLnBrk="1" hangingPunct="1">
              <a:buClr>
                <a:srgbClr val="000099"/>
              </a:buClr>
            </a:pPr>
            <a:r>
              <a:rPr lang="en-US" altLang="en-US" sz="3200" b="1">
                <a:solidFill>
                  <a:schemeClr val="tx1"/>
                </a:solidFill>
              </a:rPr>
              <a:t>Examples: VCR repairmen, Milkmen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3200" b="1" u="sng">
                <a:solidFill>
                  <a:srgbClr val="990000"/>
                </a:solidFill>
              </a:rPr>
              <a:t>Technological Unemployment</a:t>
            </a:r>
            <a:r>
              <a:rPr lang="en-US" altLang="en-US" sz="3200" b="1">
                <a:solidFill>
                  <a:srgbClr val="990000"/>
                </a:solidFill>
              </a:rPr>
              <a:t>- Type of structural unemployment where automation and machinery replace workers</a:t>
            </a:r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260EAA-2D67-4310-B35A-912CD9CE77AB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9508" name="Rectangle 5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 Types of Unemployment 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>
            <a:spLocks noGrp="1" noChangeArrowheads="1"/>
          </p:cNvSpPr>
          <p:nvPr>
            <p:ph type="ctrTitle"/>
          </p:nvPr>
        </p:nvSpPr>
        <p:spPr>
          <a:xfrm>
            <a:off x="-34925" y="2328863"/>
            <a:ext cx="9144000" cy="1143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6600" b="1">
                <a:solidFill>
                  <a:schemeClr val="tx1"/>
                </a:solidFill>
              </a:rPr>
              <a:t>Some Jobs Disappear</a:t>
            </a:r>
          </a:p>
        </p:txBody>
      </p:sp>
      <p:pic>
        <p:nvPicPr>
          <p:cNvPr id="151554" name="Picture 5" descr="http://www.youtube.com/yt/brand/media/image/YouTube-icon-full_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6226175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5060" r="12656" b="6989"/>
          <a:stretch>
            <a:fillRect/>
          </a:stretch>
        </p:blipFill>
        <p:spPr bwMode="auto">
          <a:xfrm>
            <a:off x="2438400" y="3471863"/>
            <a:ext cx="4114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5800" y="536575"/>
            <a:ext cx="81708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marL="520700" indent="-519113"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0700" algn="l"/>
                <a:tab pos="1435100" algn="l"/>
                <a:tab pos="2349500" algn="l"/>
                <a:tab pos="3263900" algn="l"/>
                <a:tab pos="4178300" algn="l"/>
                <a:tab pos="5092700" algn="l"/>
                <a:tab pos="6007100" algn="l"/>
                <a:tab pos="6921500" algn="l"/>
                <a:tab pos="7835900" algn="l"/>
                <a:tab pos="8750300" algn="l"/>
                <a:tab pos="9664700" algn="l"/>
                <a:tab pos="105791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400" b="1">
                <a:solidFill>
                  <a:srgbClr val="990000"/>
                </a:solidFill>
              </a:rPr>
              <a:t>#3 Cyclical Unemployment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61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u="sng">
                <a:solidFill>
                  <a:srgbClr val="000099"/>
                </a:solidFill>
              </a:rPr>
              <a:t>Cyclical Unemployment</a:t>
            </a:r>
            <a:r>
              <a:rPr lang="en-US" altLang="en-US" sz="3200" b="1">
                <a:solidFill>
                  <a:srgbClr val="000099"/>
                </a:solidFill>
              </a:rPr>
              <a:t>- Unemployment caused from a recession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99"/>
                </a:solidFill>
              </a:rPr>
              <a:t>As demand for goods and services falls, demand for labor falls and workers are fired</a:t>
            </a:r>
          </a:p>
          <a:p>
            <a:pPr eaLnBrk="1" hangingPunct="1">
              <a:lnSpc>
                <a:spcPct val="90000"/>
              </a:lnSpc>
              <a:buClr>
                <a:srgbClr val="000099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99"/>
                </a:solidFill>
              </a:rPr>
              <a:t>This is sometimes called “demand deficient unemployment”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Examples: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000000"/>
                </a:solidFill>
              </a:rPr>
              <a:t>Steel workers laid off during recessions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000000"/>
                </a:solidFill>
              </a:rPr>
              <a:t>Restaurant owners fire waiters after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 months of poor sales due to recession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000000"/>
                </a:solidFill>
              </a:rPr>
              <a:t>High unemployment during the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Great Depression </a:t>
            </a:r>
          </a:p>
        </p:txBody>
      </p:sp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21DD18-599F-45C4-B73B-7817B9578920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53604" name="Rectangle 6"/>
          <p:cNvSpPr>
            <a:spLocks noChangeArrowheads="1"/>
          </p:cNvSpPr>
          <p:nvPr/>
        </p:nvSpPr>
        <p:spPr bwMode="auto">
          <a:xfrm>
            <a:off x="381000" y="0"/>
            <a:ext cx="838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 Types of Unemployment 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pic>
        <p:nvPicPr>
          <p:cNvPr id="153606" name="Picture 9" descr="https://upload.wikimedia.org/wikipedia/commons/thumb/5/54/Lange-MigrantMother02.jpg/640px-Lange-MigrantMoth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657600"/>
            <a:ext cx="2090738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en-US" sz="6600" b="1">
                <a:solidFill>
                  <a:schemeClr val="tx1"/>
                </a:solidFill>
              </a:rPr>
              <a:t>Natural Rate of </a:t>
            </a:r>
            <a:br>
              <a:rPr lang="en-US" altLang="en-US" sz="6600" b="1">
                <a:solidFill>
                  <a:schemeClr val="tx1"/>
                </a:solidFill>
              </a:rPr>
            </a:br>
            <a:r>
              <a:rPr lang="en-US" altLang="en-US" sz="6600" b="1">
                <a:solidFill>
                  <a:schemeClr val="tx1"/>
                </a:solidFill>
              </a:rPr>
              <a:t>Unemployment (NRU)</a:t>
            </a:r>
          </a:p>
        </p:txBody>
      </p:sp>
      <p:pic>
        <p:nvPicPr>
          <p:cNvPr id="155650" name="Picture 5" descr="http://www.youtube.com/yt/brand/media/image/YouTube-icon-full_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6226175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sp>
        <p:nvSpPr>
          <p:cNvPr id="155652" name="Rectangle 1"/>
          <p:cNvSpPr>
            <a:spLocks noChangeArrowheads="1"/>
          </p:cNvSpPr>
          <p:nvPr/>
        </p:nvSpPr>
        <p:spPr bwMode="auto">
          <a:xfrm>
            <a:off x="990600" y="4191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990000"/>
                </a:solidFill>
              </a:rPr>
              <a:t>Many people assume that our goal is zero percent unemployment, but it’s not. Why?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685800"/>
            <a:ext cx="8763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>
                <a:solidFill>
                  <a:srgbClr val="990000"/>
                </a:solidFill>
              </a:rPr>
              <a:t>Frictional and structural unemployment are present at all times because people will always be between jobs or replaced by technology.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>
                <a:solidFill>
                  <a:srgbClr val="990000"/>
                </a:solidFill>
              </a:rPr>
              <a:t>So, the economy is doing great if there is only frictional and structural unemployment.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u="heavy">
                <a:solidFill>
                  <a:schemeClr val="tx1"/>
                </a:solidFill>
              </a:rPr>
              <a:t>Natural Rate of Unemployment (NRU)</a:t>
            </a:r>
            <a:r>
              <a:rPr lang="en-US" altLang="en-US" sz="3200" b="1">
                <a:solidFill>
                  <a:schemeClr val="tx1"/>
                </a:solidFill>
              </a:rPr>
              <a:t>- Frictional plus structural unemployment. The amount of unemployment that exists when the economy is healthy and growing.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en-US" altLang="en-US" sz="3200" b="1" u="heavy">
                <a:solidFill>
                  <a:srgbClr val="000000"/>
                </a:solidFill>
              </a:rPr>
              <a:t>Full Employment Output (Y)</a:t>
            </a:r>
            <a:r>
              <a:rPr lang="en-US" altLang="en-US" sz="3200" b="1">
                <a:solidFill>
                  <a:srgbClr val="000000"/>
                </a:solidFill>
              </a:rPr>
              <a:t>- The Real GDP created when there is no cyclical unemployment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The US is at full employment when there is        4-6% unemployment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The Natural Rate of Unemployment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8CF7E5-2F7A-414B-8CA0-C657B3E24D58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57700" name="Picture 5" descr="http://www.youtube.com/yt/brand/media/image/YouTube-icon-full_colo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1356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rc 2"/>
          <p:cNvSpPr>
            <a:spLocks/>
          </p:cNvSpPr>
          <p:nvPr/>
        </p:nvSpPr>
        <p:spPr bwMode="auto">
          <a:xfrm>
            <a:off x="596900" y="1830388"/>
            <a:ext cx="3179763" cy="3014662"/>
          </a:xfrm>
          <a:custGeom>
            <a:avLst/>
            <a:gdLst>
              <a:gd name="T0" fmla="*/ 0 w 21600"/>
              <a:gd name="T1" fmla="*/ 0 h 21668"/>
              <a:gd name="T2" fmla="*/ 2147483647 w 21600"/>
              <a:gd name="T3" fmla="*/ 2147483647 h 21668"/>
              <a:gd name="T4" fmla="*/ 0 w 21600"/>
              <a:gd name="T5" fmla="*/ 2147483647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6" name="Arc 2"/>
          <p:cNvSpPr>
            <a:spLocks/>
          </p:cNvSpPr>
          <p:nvPr/>
        </p:nvSpPr>
        <p:spPr bwMode="auto">
          <a:xfrm>
            <a:off x="585788" y="2881313"/>
            <a:ext cx="2311400" cy="1963737"/>
          </a:xfrm>
          <a:custGeom>
            <a:avLst/>
            <a:gdLst>
              <a:gd name="T0" fmla="*/ 0 w 21600"/>
              <a:gd name="T1" fmla="*/ 0 h 21668"/>
              <a:gd name="T2" fmla="*/ 2147483647 w 21600"/>
              <a:gd name="T3" fmla="*/ 2147483647 h 21668"/>
              <a:gd name="T4" fmla="*/ 0 w 21600"/>
              <a:gd name="T5" fmla="*/ 2147483647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560388" y="1811338"/>
            <a:ext cx="3216275" cy="3062287"/>
            <a:chOff x="1755" y="922"/>
            <a:chExt cx="3070" cy="2775"/>
          </a:xfrm>
        </p:grpSpPr>
        <p:sp>
          <p:nvSpPr>
            <p:cNvPr id="159776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7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748" name="Rectangle 10"/>
          <p:cNvSpPr>
            <a:spLocks noChangeArrowheads="1"/>
          </p:cNvSpPr>
          <p:nvPr/>
        </p:nvSpPr>
        <p:spPr bwMode="auto">
          <a:xfrm rot="-5400000">
            <a:off x="-658019" y="2467770"/>
            <a:ext cx="19907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Capital Goods </a:t>
            </a: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9749" name="Rectangle 11"/>
          <p:cNvSpPr>
            <a:spLocks noChangeArrowheads="1"/>
          </p:cNvSpPr>
          <p:nvPr/>
        </p:nvSpPr>
        <p:spPr bwMode="auto">
          <a:xfrm>
            <a:off x="382588" y="4862513"/>
            <a:ext cx="2335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Consumer Goods</a:t>
            </a: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9750" name="AutoShape 19"/>
          <p:cNvSpPr>
            <a:spLocks noChangeArrowheads="1"/>
          </p:cNvSpPr>
          <p:nvPr/>
        </p:nvSpPr>
        <p:spPr bwMode="auto">
          <a:xfrm rot="-5400000">
            <a:off x="2555875" y="5086350"/>
            <a:ext cx="652463" cy="341313"/>
          </a:xfrm>
          <a:prstGeom prst="rightArrow">
            <a:avLst>
              <a:gd name="adj1" fmla="val 50000"/>
              <a:gd name="adj2" fmla="val 72881"/>
            </a:avLst>
          </a:prstGeom>
          <a:solidFill>
            <a:srgbClr val="8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buFontTx/>
              <a:buNone/>
            </a:pP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59751" name="Rectangle 23"/>
          <p:cNvSpPr>
            <a:spLocks noChangeArrowheads="1"/>
          </p:cNvSpPr>
          <p:nvPr/>
        </p:nvSpPr>
        <p:spPr bwMode="auto">
          <a:xfrm>
            <a:off x="0" y="368300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4800" b="1">
                <a:solidFill>
                  <a:srgbClr val="000099"/>
                </a:solidFill>
              </a:rPr>
              <a:t>The PPC and the Business Cycle </a:t>
            </a:r>
          </a:p>
        </p:txBody>
      </p:sp>
      <p:sp>
        <p:nvSpPr>
          <p:cNvPr id="159752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Tx/>
              <a:buNone/>
            </a:pPr>
            <a:fld id="{DBD78CB6-593B-4D67-8D0A-18D849E77F12}" type="slidenum">
              <a:rPr lang="en-US" altLang="en-US" sz="1400">
                <a:solidFill>
                  <a:schemeClr val="tx1"/>
                </a:solidFill>
              </a:rPr>
              <a:pPr algn="r">
                <a:buFontTx/>
                <a:buNone/>
              </a:pPr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1601788" y="5526088"/>
            <a:ext cx="259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800000"/>
                </a:solidFill>
                <a:latin typeface="Times New Roman" charset="0"/>
                <a:ea typeface="SimSun" charset="0"/>
              </a:rPr>
              <a:t>Full Employment</a:t>
            </a:r>
          </a:p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800000"/>
                </a:solidFill>
                <a:latin typeface="Times New Roman" charset="0"/>
                <a:ea typeface="SimSun" charset="0"/>
              </a:rPr>
              <a:t>5% Unemployment</a:t>
            </a:r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5767348">
            <a:off x="2532857" y="2069306"/>
            <a:ext cx="541338" cy="365125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accent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solidFill>
                <a:srgbClr val="000099"/>
              </a:solidFill>
              <a:ea typeface="SimSun" charset="-122"/>
            </a:endParaRP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1336675" y="1308100"/>
            <a:ext cx="2590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99"/>
                </a:solidFill>
                <a:latin typeface="Times New Roman" charset="0"/>
                <a:ea typeface="SimSun" charset="0"/>
              </a:rPr>
              <a:t>Max Capacity</a:t>
            </a:r>
          </a:p>
          <a:p>
            <a:pPr algn="ctr">
              <a:buFontTx/>
              <a:buNone/>
              <a:defRPr/>
            </a:pPr>
            <a:r>
              <a:rPr lang="en-US" sz="2000" b="1">
                <a:solidFill>
                  <a:srgbClr val="000099"/>
                </a:solidFill>
                <a:latin typeface="Times New Roman" charset="0"/>
                <a:ea typeface="SimSun" charset="0"/>
              </a:rPr>
              <a:t>0% Unemployment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648200" y="2667000"/>
            <a:ext cx="3695700" cy="1206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029200" y="2527300"/>
            <a:ext cx="2638425" cy="1582738"/>
          </a:xfrm>
          <a:custGeom>
            <a:avLst/>
            <a:gdLst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341257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515429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614057 w 6647543"/>
              <a:gd name="connsiteY6" fmla="*/ 1088571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744685 w 6647543"/>
              <a:gd name="connsiteY6" fmla="*/ 1059542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543" h="1582057">
                <a:moveTo>
                  <a:pt x="0" y="1582057"/>
                </a:moveTo>
                <a:cubicBezTo>
                  <a:pt x="169333" y="1394581"/>
                  <a:pt x="338666" y="1207105"/>
                  <a:pt x="522514" y="1074057"/>
                </a:cubicBezTo>
                <a:cubicBezTo>
                  <a:pt x="706362" y="941009"/>
                  <a:pt x="911981" y="839409"/>
                  <a:pt x="1103086" y="783771"/>
                </a:cubicBezTo>
                <a:cubicBezTo>
                  <a:pt x="1294191" y="728133"/>
                  <a:pt x="1478038" y="711200"/>
                  <a:pt x="1669143" y="740229"/>
                </a:cubicBezTo>
                <a:cubicBezTo>
                  <a:pt x="1860248" y="769258"/>
                  <a:pt x="2249714" y="957943"/>
                  <a:pt x="2249714" y="957943"/>
                </a:cubicBezTo>
                <a:cubicBezTo>
                  <a:pt x="2474685" y="1040190"/>
                  <a:pt x="2769809" y="1216781"/>
                  <a:pt x="3018971" y="1233714"/>
                </a:cubicBezTo>
                <a:cubicBezTo>
                  <a:pt x="3268133" y="1250647"/>
                  <a:pt x="3546323" y="1141789"/>
                  <a:pt x="3744685" y="1059542"/>
                </a:cubicBezTo>
                <a:cubicBezTo>
                  <a:pt x="3943047" y="977295"/>
                  <a:pt x="4061581" y="858762"/>
                  <a:pt x="4209143" y="740229"/>
                </a:cubicBezTo>
                <a:cubicBezTo>
                  <a:pt x="4356705" y="621696"/>
                  <a:pt x="4487333" y="457200"/>
                  <a:pt x="4630057" y="348343"/>
                </a:cubicBezTo>
                <a:cubicBezTo>
                  <a:pt x="4772781" y="239486"/>
                  <a:pt x="4917924" y="145143"/>
                  <a:pt x="5065486" y="87086"/>
                </a:cubicBezTo>
                <a:cubicBezTo>
                  <a:pt x="5213048" y="29029"/>
                  <a:pt x="5358191" y="0"/>
                  <a:pt x="5515429" y="0"/>
                </a:cubicBezTo>
                <a:cubicBezTo>
                  <a:pt x="5672667" y="0"/>
                  <a:pt x="5868609" y="48381"/>
                  <a:pt x="6008914" y="87086"/>
                </a:cubicBezTo>
                <a:cubicBezTo>
                  <a:pt x="6149219" y="125791"/>
                  <a:pt x="6250819" y="176591"/>
                  <a:pt x="6357257" y="232229"/>
                </a:cubicBezTo>
                <a:cubicBezTo>
                  <a:pt x="6463695" y="287867"/>
                  <a:pt x="6579809" y="342296"/>
                  <a:pt x="6647543" y="420915"/>
                </a:cubicBezTo>
              </a:path>
            </a:pathLst>
          </a:cu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48200" y="1811338"/>
            <a:ext cx="0" cy="3044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48200" y="4845050"/>
            <a:ext cx="388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61" name="Text Box 8"/>
          <p:cNvSpPr txBox="1">
            <a:spLocks noChangeArrowheads="1"/>
          </p:cNvSpPr>
          <p:nvPr/>
        </p:nvSpPr>
        <p:spPr bwMode="auto">
          <a:xfrm>
            <a:off x="7239000" y="4845050"/>
            <a:ext cx="152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59762" name="Text Box 8"/>
          <p:cNvSpPr txBox="1">
            <a:spLocks noChangeArrowheads="1"/>
          </p:cNvSpPr>
          <p:nvPr/>
        </p:nvSpPr>
        <p:spPr bwMode="auto">
          <a:xfrm>
            <a:off x="3613150" y="1547813"/>
            <a:ext cx="1263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Real GDP</a:t>
            </a:r>
          </a:p>
        </p:txBody>
      </p:sp>
      <p:sp>
        <p:nvSpPr>
          <p:cNvPr id="159763" name="Text Box 13"/>
          <p:cNvSpPr txBox="1">
            <a:spLocks noChangeArrowheads="1"/>
          </p:cNvSpPr>
          <p:nvPr/>
        </p:nvSpPr>
        <p:spPr bwMode="auto">
          <a:xfrm>
            <a:off x="6891338" y="2867025"/>
            <a:ext cx="22526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Real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GDP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471613" y="4043363"/>
            <a:ext cx="155575" cy="13335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286000" y="3529013"/>
            <a:ext cx="155575" cy="13335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803525" y="3179763"/>
            <a:ext cx="155575" cy="133350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270625" y="3662363"/>
            <a:ext cx="155575" cy="13335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632575" y="3130550"/>
            <a:ext cx="157163" cy="134938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083425" y="2473325"/>
            <a:ext cx="155575" cy="133350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506913" y="5475288"/>
            <a:ext cx="155575" cy="13335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506913" y="5861050"/>
            <a:ext cx="155575" cy="13335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4506913" y="6257925"/>
            <a:ext cx="155575" cy="133350"/>
          </a:xfrm>
          <a:prstGeom prst="flowChartConnector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4687888" y="5203825"/>
            <a:ext cx="3557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ea typeface="SimSun" charset="0"/>
              </a:rPr>
              <a:t>6+% Unemployment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4687888" y="5608638"/>
            <a:ext cx="3705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ea typeface="SimSun" charset="0"/>
              </a:rPr>
              <a:t>4-6% Unemployment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4687888" y="6048375"/>
            <a:ext cx="42386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Times New Roman" charset="0"/>
                <a:ea typeface="SimSun" charset="0"/>
              </a:rPr>
              <a:t>Super low unemployment leads to inflation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762000"/>
            <a:ext cx="86868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1363" indent="-28416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en-US" altLang="en-US" sz="3600" b="1">
                <a:solidFill>
                  <a:srgbClr val="990000"/>
                </a:solidFill>
              </a:rPr>
              <a:t>The natural rate in France and Germany is around 8–10%. Why?</a:t>
            </a:r>
          </a:p>
          <a:p>
            <a:pPr>
              <a:lnSpc>
                <a:spcPct val="95000"/>
              </a:lnSpc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00"/>
                </a:solidFill>
              </a:rPr>
              <a:t>Some economists attribute the difference to more generous unemployment benefits in European countries</a:t>
            </a:r>
          </a:p>
          <a:p>
            <a:pPr lvl="1">
              <a:lnSpc>
                <a:spcPct val="95000"/>
              </a:lnSpc>
              <a:buClr>
                <a:srgbClr val="000099"/>
              </a:buClr>
              <a:buFont typeface="Times New Roman" panose="02020603050405020304" pitchFamily="18" charset="0"/>
              <a:buChar char="–"/>
            </a:pPr>
            <a:r>
              <a:rPr lang="en-US" altLang="en-US" sz="3200" b="1">
                <a:solidFill>
                  <a:srgbClr val="000099"/>
                </a:solidFill>
              </a:rPr>
              <a:t>In the U.S. unemployment benefits last for 6 months</a:t>
            </a:r>
          </a:p>
          <a:p>
            <a:pPr lvl="1">
              <a:lnSpc>
                <a:spcPct val="95000"/>
              </a:lnSpc>
              <a:buClr>
                <a:srgbClr val="000099"/>
              </a:buClr>
              <a:buFont typeface="Times New Roman" panose="02020603050405020304" pitchFamily="18" charset="0"/>
              <a:buChar char="–"/>
            </a:pPr>
            <a:r>
              <a:rPr lang="en-US" altLang="en-US" sz="3200" b="1">
                <a:solidFill>
                  <a:srgbClr val="000099"/>
                </a:solidFill>
              </a:rPr>
              <a:t>Unemployment benefits in some European countries are indefinite</a:t>
            </a:r>
          </a:p>
          <a:p>
            <a:pPr lvl="1">
              <a:lnSpc>
                <a:spcPct val="95000"/>
              </a:lnSpc>
              <a:buClr>
                <a:srgbClr val="000099"/>
              </a:buClr>
              <a:buFont typeface="Times New Roman" panose="02020603050405020304" pitchFamily="18" charset="0"/>
              <a:buChar char="–"/>
            </a:pPr>
            <a:r>
              <a:rPr lang="en-US" altLang="en-US" sz="3200" b="1">
                <a:solidFill>
                  <a:srgbClr val="000099"/>
                </a:solidFill>
              </a:rPr>
              <a:t>The generous benefits reduce incentives to search for a job</a:t>
            </a:r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The Natural Rate of Unemployment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434E4FE4-B283-4EEE-9E91-A2B9FC4FAE04}" type="slidenum">
              <a:rPr lang="en-US" altLang="en-US" sz="1400">
                <a:solidFill>
                  <a:schemeClr val="tx1"/>
                </a:solidFill>
              </a:rPr>
              <a:pPr eaLnBrk="1" hangingPunct="1">
                <a:buFontTx/>
                <a:buNone/>
              </a:pPr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62818" name="Picture 5" descr="http://www.youtube.com/yt/brand/media/image/YouTube-icon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1356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16211" r="35213" b="22656"/>
          <a:stretch>
            <a:fillRect/>
          </a:stretch>
        </p:blipFill>
        <p:spPr bwMode="auto">
          <a:xfrm>
            <a:off x="571500" y="1295400"/>
            <a:ext cx="802957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889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Econmovies </a:t>
            </a:r>
          </a:p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Episode 6: Back to the Future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546100"/>
            <a:ext cx="8763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</a:rPr>
              <a:t>The unemployment rate can misdiagnose the actual unemployment rate because of:</a:t>
            </a:r>
          </a:p>
          <a:p>
            <a:pPr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3200" b="1" u="sng">
                <a:solidFill>
                  <a:srgbClr val="000099"/>
                </a:solidFill>
              </a:rPr>
              <a:t>Discouraged Workers-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Some people are no longer looking for a job because they have given up.</a:t>
            </a:r>
          </a:p>
          <a:p>
            <a:pPr lvl="1" indent="0"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3200" b="1" u="sng">
                <a:solidFill>
                  <a:schemeClr val="tx1"/>
                </a:solidFill>
              </a:rPr>
              <a:t>Labor Force Participation Rate</a:t>
            </a:r>
          </a:p>
          <a:p>
            <a:pPr lvl="1" indent="0"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Percent of population in the labor force.</a:t>
            </a:r>
          </a:p>
          <a:p>
            <a:pPr lvl="1" indent="0"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If people leave labor force the                                unemployment rate falls </a:t>
            </a:r>
          </a:p>
          <a:p>
            <a:pPr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3200" b="1" u="sng">
                <a:solidFill>
                  <a:srgbClr val="000099"/>
                </a:solidFill>
              </a:rPr>
              <a:t>Underemployed Workers- 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Someone who wants more hours but can’t get them is still considered employed.</a:t>
            </a:r>
          </a:p>
          <a:p>
            <a:pPr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</a:rPr>
              <a:t>Race/Age Inequalities-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990000"/>
                </a:solidFill>
              </a:rPr>
              <a:t>The overall unemployment rate doesn’t show disparity for minorities and teenagers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Times New Roman" panose="02020603050405020304" pitchFamily="18" charset="0"/>
              <a:buChar char="•"/>
            </a:pPr>
            <a:endParaRPr lang="en-US" altLang="en-US" sz="2800" b="1">
              <a:solidFill>
                <a:srgbClr val="990000"/>
              </a:solidFill>
            </a:endParaRP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Criticisms of the Unemployment Rate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1884B8-0750-4E68-96DA-46ABF420483F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pic>
        <p:nvPicPr>
          <p:cNvPr id="163845" name="Picture 6" descr="http://www.kuder.com/wp-content/uploads/2012/02/us-bureau-of-labor-statistic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7999"/>
          <a:stretch>
            <a:fillRect/>
          </a:stretch>
        </p:blipFill>
        <p:spPr bwMode="auto">
          <a:xfrm>
            <a:off x="7505700" y="3048000"/>
            <a:ext cx="1371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AutoShape 8" descr="Image result for click here hand transparent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7" name="AutoShape 10" descr="Image result for click here hand transparent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63848" name="Picture 13" descr="http://www.clker.com/cliparts/9/1/1/6/12247849541307080526radacina_cursor_hand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4885">
            <a:off x="8210550" y="3608388"/>
            <a:ext cx="6540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61" y="0"/>
            <a:ext cx="8908143" cy="5961063"/>
          </a:xfrm>
        </p:spPr>
        <p:txBody>
          <a:bodyPr/>
          <a:lstStyle/>
          <a:p>
            <a:r>
              <a:rPr lang="en-US">
                <a:cs typeface="Times New Roman"/>
              </a:rPr>
              <a:t>1. </a:t>
            </a:r>
            <a:r>
              <a:rPr lang="en-US" b="1">
                <a:solidFill>
                  <a:srgbClr val="002060"/>
                </a:solidFill>
                <a:cs typeface="Times New Roman"/>
              </a:rPr>
              <a:t>Define Macroeconomics.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2. What are 3 economic goals of every country?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3. What are the 3 key elements of the definition of GDP?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4. How do we use GDP?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5.  What is not included in GDP?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6. What are the four components of GDP?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7.  Define inflation.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8. Explain the difference between real and nominal GDP.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9. What is Real GDP per capita?</a:t>
            </a:r>
          </a:p>
          <a:p>
            <a:r>
              <a:rPr lang="en-US" b="1">
                <a:solidFill>
                  <a:srgbClr val="002060"/>
                </a:solidFill>
                <a:cs typeface="Times New Roman"/>
              </a:rPr>
              <a:t>10. Name 10 Disney Princesses.</a:t>
            </a: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2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97D049E2-6B34-4EE1-848C-49403CE24803}" type="slidenum">
              <a:rPr lang="en-US" altLang="en-US" sz="1400">
                <a:solidFill>
                  <a:schemeClr val="tx1"/>
                </a:solidFill>
              </a:rPr>
              <a:pPr eaLnBrk="1" hangingPunct="1">
                <a:buFontTx/>
                <a:buNone/>
              </a:pPr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65890" name="Picture 5" descr="http://www.youtube.com/yt/brand/media/image/YouTube-icon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135688"/>
            <a:ext cx="8207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</a:rPr>
              <a:t>Are You Unemployed?</a:t>
            </a:r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7253" r="35188" b="22917"/>
          <a:stretch>
            <a:fillRect/>
          </a:stretch>
        </p:blipFill>
        <p:spPr bwMode="auto">
          <a:xfrm>
            <a:off x="304800" y="936625"/>
            <a:ext cx="8289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6683375" y="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2013 Audit Exam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20438" r="8527" b="16071"/>
          <a:stretch>
            <a:fillRect/>
          </a:stretch>
        </p:blipFill>
        <p:spPr bwMode="auto">
          <a:xfrm>
            <a:off x="-25400" y="836613"/>
            <a:ext cx="9088438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3886200"/>
            <a:ext cx="512763" cy="4079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5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B1B51E-F61B-4FBC-B276-538DE6D0CBB1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pic>
        <p:nvPicPr>
          <p:cNvPr id="1689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4880" r="31516" b="12500"/>
          <a:stretch>
            <a:fillRect/>
          </a:stretch>
        </p:blipFill>
        <p:spPr bwMode="auto">
          <a:xfrm>
            <a:off x="33338" y="230188"/>
            <a:ext cx="8805862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62000" y="4038600"/>
            <a:ext cx="457200" cy="457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5" name="Rectangle 1"/>
          <p:cNvSpPr>
            <a:spLocks noChangeArrowheads="1"/>
          </p:cNvSpPr>
          <p:nvPr/>
        </p:nvSpPr>
        <p:spPr bwMode="auto">
          <a:xfrm>
            <a:off x="6683375" y="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2008 Audit Exam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0" y="0"/>
            <a:ext cx="9144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2006 Practice FRQ</a:t>
            </a:r>
          </a:p>
        </p:txBody>
      </p:sp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7A4807-1A81-4267-BBC2-231B33C8FF4B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62973" r="1874" b="18002"/>
          <a:stretch>
            <a:fillRect/>
          </a:stretch>
        </p:blipFill>
        <p:spPr bwMode="auto">
          <a:xfrm>
            <a:off x="0" y="83820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40511" r="20625" b="37001"/>
          <a:stretch>
            <a:fillRect/>
          </a:stretch>
        </p:blipFill>
        <p:spPr bwMode="auto">
          <a:xfrm>
            <a:off x="0" y="3697288"/>
            <a:ext cx="9144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138488" y="3500438"/>
            <a:ext cx="0" cy="20907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30763" y="3990975"/>
            <a:ext cx="3175" cy="1600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51663" y="2792413"/>
            <a:ext cx="0" cy="27924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44450" y="766763"/>
            <a:ext cx="9144000" cy="560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Identify the parts of the business cycle 1-7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27113" y="20859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#5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03725" y="2335213"/>
            <a:ext cx="2252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#6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4930775" y="3560763"/>
            <a:ext cx="157163" cy="300037"/>
          </a:xfrm>
          <a:prstGeom prst="rightBrace">
            <a:avLst>
              <a:gd name="adj1" fmla="val 159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5121275" y="2868613"/>
            <a:ext cx="409575" cy="817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>
            <a:off x="2682875" y="3530600"/>
            <a:ext cx="244475" cy="312738"/>
          </a:xfrm>
          <a:prstGeom prst="leftBrace">
            <a:avLst>
              <a:gd name="adj1" fmla="val 27278"/>
              <a:gd name="adj2" fmla="val 5173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680200" y="4329113"/>
            <a:ext cx="2252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#7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7405688" y="3213100"/>
            <a:ext cx="209550" cy="1171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9276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C0D3EC1-F402-44FE-8900-C868782474D7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24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35075" y="2878138"/>
            <a:ext cx="7391400" cy="1244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630363" y="2746375"/>
            <a:ext cx="6646862" cy="1582738"/>
          </a:xfrm>
          <a:custGeom>
            <a:avLst/>
            <a:gdLst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341257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515429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614057 w 6647543"/>
              <a:gd name="connsiteY6" fmla="*/ 1088571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744685 w 6647543"/>
              <a:gd name="connsiteY6" fmla="*/ 1059542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543" h="1582057">
                <a:moveTo>
                  <a:pt x="0" y="1582057"/>
                </a:moveTo>
                <a:cubicBezTo>
                  <a:pt x="169333" y="1394581"/>
                  <a:pt x="338666" y="1207105"/>
                  <a:pt x="522514" y="1074057"/>
                </a:cubicBezTo>
                <a:cubicBezTo>
                  <a:pt x="706362" y="941009"/>
                  <a:pt x="911981" y="839409"/>
                  <a:pt x="1103086" y="783771"/>
                </a:cubicBezTo>
                <a:cubicBezTo>
                  <a:pt x="1294191" y="728133"/>
                  <a:pt x="1478038" y="711200"/>
                  <a:pt x="1669143" y="740229"/>
                </a:cubicBezTo>
                <a:cubicBezTo>
                  <a:pt x="1860248" y="769258"/>
                  <a:pt x="2249714" y="957943"/>
                  <a:pt x="2249714" y="957943"/>
                </a:cubicBezTo>
                <a:cubicBezTo>
                  <a:pt x="2474685" y="1040190"/>
                  <a:pt x="2769809" y="1216781"/>
                  <a:pt x="3018971" y="1233714"/>
                </a:cubicBezTo>
                <a:cubicBezTo>
                  <a:pt x="3268133" y="1250647"/>
                  <a:pt x="3546323" y="1141789"/>
                  <a:pt x="3744685" y="1059542"/>
                </a:cubicBezTo>
                <a:cubicBezTo>
                  <a:pt x="3943047" y="977295"/>
                  <a:pt x="4061581" y="858762"/>
                  <a:pt x="4209143" y="740229"/>
                </a:cubicBezTo>
                <a:cubicBezTo>
                  <a:pt x="4356705" y="621696"/>
                  <a:pt x="4487333" y="457200"/>
                  <a:pt x="4630057" y="348343"/>
                </a:cubicBezTo>
                <a:cubicBezTo>
                  <a:pt x="4772781" y="239486"/>
                  <a:pt x="4917924" y="145143"/>
                  <a:pt x="5065486" y="87086"/>
                </a:cubicBezTo>
                <a:cubicBezTo>
                  <a:pt x="5213048" y="29029"/>
                  <a:pt x="5358191" y="0"/>
                  <a:pt x="5515429" y="0"/>
                </a:cubicBezTo>
                <a:cubicBezTo>
                  <a:pt x="5672667" y="0"/>
                  <a:pt x="5868609" y="48381"/>
                  <a:pt x="6008914" y="87086"/>
                </a:cubicBezTo>
                <a:cubicBezTo>
                  <a:pt x="6149219" y="125791"/>
                  <a:pt x="6250819" y="176591"/>
                  <a:pt x="6357257" y="232229"/>
                </a:cubicBezTo>
                <a:cubicBezTo>
                  <a:pt x="6463695" y="287867"/>
                  <a:pt x="6579809" y="342296"/>
                  <a:pt x="6647543" y="420915"/>
                </a:cubicBezTo>
              </a:path>
            </a:pathLst>
          </a:cu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74713" y="1924050"/>
            <a:ext cx="0" cy="3667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4713" y="5591175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81" name="Text Box 8"/>
          <p:cNvSpPr txBox="1">
            <a:spLocks noChangeArrowheads="1"/>
          </p:cNvSpPr>
          <p:nvPr/>
        </p:nvSpPr>
        <p:spPr bwMode="auto">
          <a:xfrm>
            <a:off x="7615238" y="55911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9282" name="Text Box 8"/>
          <p:cNvSpPr txBox="1">
            <a:spLocks noChangeArrowheads="1"/>
          </p:cNvSpPr>
          <p:nvPr/>
        </p:nvSpPr>
        <p:spPr bwMode="auto">
          <a:xfrm>
            <a:off x="-193675" y="1498600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Real GDP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41513" y="2543175"/>
            <a:ext cx="725487" cy="1146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805113" y="5603875"/>
            <a:ext cx="2252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#3</a:t>
            </a:r>
          </a:p>
        </p:txBody>
      </p:sp>
      <p:sp>
        <p:nvSpPr>
          <p:cNvPr id="139285" name="Rectangle 3"/>
          <p:cNvSpPr>
            <a:spLocks noChangeArrowheads="1"/>
          </p:cNvSpPr>
          <p:nvPr/>
        </p:nvSpPr>
        <p:spPr bwMode="auto">
          <a:xfrm>
            <a:off x="1450975" y="0"/>
            <a:ext cx="61245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4400" b="1">
                <a:solidFill>
                  <a:srgbClr val="000099"/>
                </a:solidFill>
              </a:rPr>
              <a:t>The Business Cycle Quiz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830763" y="5603875"/>
            <a:ext cx="2252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#4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373313" y="30384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#1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16450" y="3922713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#2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253288" y="3116263"/>
            <a:ext cx="22526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Real GDP</a:t>
            </a:r>
          </a:p>
        </p:txBody>
      </p:sp>
      <p:sp>
        <p:nvSpPr>
          <p:cNvPr id="44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1407712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 animBg="1"/>
      <p:bldP spid="12300" grpId="0" animBg="1"/>
      <p:bldP spid="12301" grpId="0"/>
      <p:bldP spid="33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2971800"/>
            <a:ext cx="9144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</a:rPr>
              <a:t>Unit 2: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</a:rPr>
              <a:t>Macro Measures</a:t>
            </a:r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DAF556-0251-49AF-9E22-CE65E1FF2043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097" y="228600"/>
            <a:ext cx="8056562" cy="6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138488" y="3500438"/>
            <a:ext cx="0" cy="209073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30763" y="3990975"/>
            <a:ext cx="3175" cy="16002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51663" y="2792413"/>
            <a:ext cx="0" cy="27924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44450" y="766763"/>
            <a:ext cx="9144000" cy="11455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</a:pPr>
            <a:r>
              <a:rPr lang="en-US" altLang="en-US" b="1">
                <a:solidFill>
                  <a:schemeClr val="tx1"/>
                </a:solidFill>
                <a:cs typeface="Times New Roman"/>
              </a:rPr>
              <a:t>The national economy goes up and down like a rollercoaster.  </a:t>
            </a:r>
            <a:r>
              <a:rPr lang="en-US" altLang="en-US" b="1">
                <a:solidFill>
                  <a:srgbClr val="0070C0"/>
                </a:solidFill>
                <a:cs typeface="Times New Roman"/>
              </a:rPr>
              <a:t>A recession is a 6 month period of decline of Real GDP.</a:t>
            </a:r>
            <a:r>
              <a:rPr lang="en-US" altLang="en-US" b="1">
                <a:solidFill>
                  <a:schemeClr val="tx1"/>
                </a:solidFill>
                <a:cs typeface="Times New Roman"/>
              </a:rPr>
              <a:t>  </a:t>
            </a:r>
            <a:r>
              <a:rPr lang="en-US" altLang="en-US" b="1">
                <a:solidFill>
                  <a:srgbClr val="C00000"/>
                </a:solidFill>
                <a:cs typeface="Times New Roman"/>
              </a:rPr>
              <a:t>Depression is really bad...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027113" y="20859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Inflation</a:t>
            </a:r>
            <a:endParaRPr lang="en-US" altLang="en-US" b="1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403725" y="2335213"/>
            <a:ext cx="2252663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Unemployment </a:t>
            </a:r>
            <a:endParaRPr lang="en-US" altLang="en-US" b="1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4930775" y="3560763"/>
            <a:ext cx="157163" cy="300037"/>
          </a:xfrm>
          <a:prstGeom prst="rightBrace">
            <a:avLst>
              <a:gd name="adj1" fmla="val 159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5121275" y="2868613"/>
            <a:ext cx="409575" cy="817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>
            <a:off x="2682875" y="3530600"/>
            <a:ext cx="244475" cy="312738"/>
          </a:xfrm>
          <a:prstGeom prst="leftBrace">
            <a:avLst>
              <a:gd name="adj1" fmla="val 27278"/>
              <a:gd name="adj2" fmla="val 5173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680200" y="4329113"/>
            <a:ext cx="2252663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  <a:cs typeface="Times New Roman"/>
              </a:rPr>
              <a:t>Full Employment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7405688" y="3213100"/>
            <a:ext cx="209550" cy="1171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9276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1C0D3EC1-F402-44FE-8900-C868782474D7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35075" y="2878138"/>
            <a:ext cx="7391400" cy="1244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630363" y="2746375"/>
            <a:ext cx="6646862" cy="1582738"/>
          </a:xfrm>
          <a:custGeom>
            <a:avLst/>
            <a:gdLst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341257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589486"/>
              <a:gd name="connsiteY0" fmla="*/ 1582057 h 1582057"/>
              <a:gd name="connsiteX1" fmla="*/ 522514 w 6589486"/>
              <a:gd name="connsiteY1" fmla="*/ 1074057 h 1582057"/>
              <a:gd name="connsiteX2" fmla="*/ 1103086 w 6589486"/>
              <a:gd name="connsiteY2" fmla="*/ 783771 h 1582057"/>
              <a:gd name="connsiteX3" fmla="*/ 1669143 w 6589486"/>
              <a:gd name="connsiteY3" fmla="*/ 740229 h 1582057"/>
              <a:gd name="connsiteX4" fmla="*/ 2249714 w 6589486"/>
              <a:gd name="connsiteY4" fmla="*/ 957943 h 1582057"/>
              <a:gd name="connsiteX5" fmla="*/ 3018971 w 6589486"/>
              <a:gd name="connsiteY5" fmla="*/ 1233714 h 1582057"/>
              <a:gd name="connsiteX6" fmla="*/ 3614057 w 6589486"/>
              <a:gd name="connsiteY6" fmla="*/ 1088571 h 1582057"/>
              <a:gd name="connsiteX7" fmla="*/ 4209143 w 6589486"/>
              <a:gd name="connsiteY7" fmla="*/ 740229 h 1582057"/>
              <a:gd name="connsiteX8" fmla="*/ 4630057 w 6589486"/>
              <a:gd name="connsiteY8" fmla="*/ 348343 h 1582057"/>
              <a:gd name="connsiteX9" fmla="*/ 5065486 w 6589486"/>
              <a:gd name="connsiteY9" fmla="*/ 87086 h 1582057"/>
              <a:gd name="connsiteX10" fmla="*/ 5515429 w 6589486"/>
              <a:gd name="connsiteY10" fmla="*/ 0 h 1582057"/>
              <a:gd name="connsiteX11" fmla="*/ 6008914 w 6589486"/>
              <a:gd name="connsiteY11" fmla="*/ 87086 h 1582057"/>
              <a:gd name="connsiteX12" fmla="*/ 6357257 w 6589486"/>
              <a:gd name="connsiteY12" fmla="*/ 232229 h 1582057"/>
              <a:gd name="connsiteX13" fmla="*/ 6589486 w 6589486"/>
              <a:gd name="connsiteY13" fmla="*/ 449943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614057 w 6647543"/>
              <a:gd name="connsiteY6" fmla="*/ 1088571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  <a:gd name="connsiteX0" fmla="*/ 0 w 6647543"/>
              <a:gd name="connsiteY0" fmla="*/ 1582057 h 1582057"/>
              <a:gd name="connsiteX1" fmla="*/ 522514 w 6647543"/>
              <a:gd name="connsiteY1" fmla="*/ 1074057 h 1582057"/>
              <a:gd name="connsiteX2" fmla="*/ 1103086 w 6647543"/>
              <a:gd name="connsiteY2" fmla="*/ 783771 h 1582057"/>
              <a:gd name="connsiteX3" fmla="*/ 1669143 w 6647543"/>
              <a:gd name="connsiteY3" fmla="*/ 740229 h 1582057"/>
              <a:gd name="connsiteX4" fmla="*/ 2249714 w 6647543"/>
              <a:gd name="connsiteY4" fmla="*/ 957943 h 1582057"/>
              <a:gd name="connsiteX5" fmla="*/ 3018971 w 6647543"/>
              <a:gd name="connsiteY5" fmla="*/ 1233714 h 1582057"/>
              <a:gd name="connsiteX6" fmla="*/ 3744685 w 6647543"/>
              <a:gd name="connsiteY6" fmla="*/ 1059542 h 1582057"/>
              <a:gd name="connsiteX7" fmla="*/ 4209143 w 6647543"/>
              <a:gd name="connsiteY7" fmla="*/ 740229 h 1582057"/>
              <a:gd name="connsiteX8" fmla="*/ 4630057 w 6647543"/>
              <a:gd name="connsiteY8" fmla="*/ 348343 h 1582057"/>
              <a:gd name="connsiteX9" fmla="*/ 5065486 w 6647543"/>
              <a:gd name="connsiteY9" fmla="*/ 87086 h 1582057"/>
              <a:gd name="connsiteX10" fmla="*/ 5515429 w 6647543"/>
              <a:gd name="connsiteY10" fmla="*/ 0 h 1582057"/>
              <a:gd name="connsiteX11" fmla="*/ 6008914 w 6647543"/>
              <a:gd name="connsiteY11" fmla="*/ 87086 h 1582057"/>
              <a:gd name="connsiteX12" fmla="*/ 6357257 w 6647543"/>
              <a:gd name="connsiteY12" fmla="*/ 232229 h 1582057"/>
              <a:gd name="connsiteX13" fmla="*/ 6647543 w 6647543"/>
              <a:gd name="connsiteY13" fmla="*/ 420915 h 158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7543" h="1582057">
                <a:moveTo>
                  <a:pt x="0" y="1582057"/>
                </a:moveTo>
                <a:cubicBezTo>
                  <a:pt x="169333" y="1394581"/>
                  <a:pt x="338666" y="1207105"/>
                  <a:pt x="522514" y="1074057"/>
                </a:cubicBezTo>
                <a:cubicBezTo>
                  <a:pt x="706362" y="941009"/>
                  <a:pt x="911981" y="839409"/>
                  <a:pt x="1103086" y="783771"/>
                </a:cubicBezTo>
                <a:cubicBezTo>
                  <a:pt x="1294191" y="728133"/>
                  <a:pt x="1478038" y="711200"/>
                  <a:pt x="1669143" y="740229"/>
                </a:cubicBezTo>
                <a:cubicBezTo>
                  <a:pt x="1860248" y="769258"/>
                  <a:pt x="2249714" y="957943"/>
                  <a:pt x="2249714" y="957943"/>
                </a:cubicBezTo>
                <a:cubicBezTo>
                  <a:pt x="2474685" y="1040190"/>
                  <a:pt x="2769809" y="1216781"/>
                  <a:pt x="3018971" y="1233714"/>
                </a:cubicBezTo>
                <a:cubicBezTo>
                  <a:pt x="3268133" y="1250647"/>
                  <a:pt x="3546323" y="1141789"/>
                  <a:pt x="3744685" y="1059542"/>
                </a:cubicBezTo>
                <a:cubicBezTo>
                  <a:pt x="3943047" y="977295"/>
                  <a:pt x="4061581" y="858762"/>
                  <a:pt x="4209143" y="740229"/>
                </a:cubicBezTo>
                <a:cubicBezTo>
                  <a:pt x="4356705" y="621696"/>
                  <a:pt x="4487333" y="457200"/>
                  <a:pt x="4630057" y="348343"/>
                </a:cubicBezTo>
                <a:cubicBezTo>
                  <a:pt x="4772781" y="239486"/>
                  <a:pt x="4917924" y="145143"/>
                  <a:pt x="5065486" y="87086"/>
                </a:cubicBezTo>
                <a:cubicBezTo>
                  <a:pt x="5213048" y="29029"/>
                  <a:pt x="5358191" y="0"/>
                  <a:pt x="5515429" y="0"/>
                </a:cubicBezTo>
                <a:cubicBezTo>
                  <a:pt x="5672667" y="0"/>
                  <a:pt x="5868609" y="48381"/>
                  <a:pt x="6008914" y="87086"/>
                </a:cubicBezTo>
                <a:cubicBezTo>
                  <a:pt x="6149219" y="125791"/>
                  <a:pt x="6250819" y="176591"/>
                  <a:pt x="6357257" y="232229"/>
                </a:cubicBezTo>
                <a:cubicBezTo>
                  <a:pt x="6463695" y="287867"/>
                  <a:pt x="6579809" y="342296"/>
                  <a:pt x="6647543" y="420915"/>
                </a:cubicBezTo>
              </a:path>
            </a:pathLst>
          </a:cu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74713" y="1924050"/>
            <a:ext cx="0" cy="36671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4713" y="5591175"/>
            <a:ext cx="792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81" name="Text Box 8"/>
          <p:cNvSpPr txBox="1">
            <a:spLocks noChangeArrowheads="1"/>
          </p:cNvSpPr>
          <p:nvPr/>
        </p:nvSpPr>
        <p:spPr bwMode="auto">
          <a:xfrm>
            <a:off x="7615238" y="55911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9282" name="Text Box 8"/>
          <p:cNvSpPr txBox="1">
            <a:spLocks noChangeArrowheads="1"/>
          </p:cNvSpPr>
          <p:nvPr/>
        </p:nvSpPr>
        <p:spPr bwMode="auto">
          <a:xfrm>
            <a:off x="-193675" y="1498600"/>
            <a:ext cx="1263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Real GDP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41513" y="2543175"/>
            <a:ext cx="725487" cy="1146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805113" y="5603875"/>
            <a:ext cx="2252662" cy="7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800000"/>
                </a:solidFill>
                <a:cs typeface="Times New Roman"/>
              </a:rPr>
              <a:t>Recession (Contraction)</a:t>
            </a:r>
          </a:p>
        </p:txBody>
      </p:sp>
      <p:sp>
        <p:nvSpPr>
          <p:cNvPr id="139285" name="Rectangle 3"/>
          <p:cNvSpPr>
            <a:spLocks noChangeArrowheads="1"/>
          </p:cNvSpPr>
          <p:nvPr/>
        </p:nvSpPr>
        <p:spPr bwMode="auto">
          <a:xfrm>
            <a:off x="2031011" y="0"/>
            <a:ext cx="4964502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en-US" sz="4400" b="1">
                <a:solidFill>
                  <a:srgbClr val="000099"/>
                </a:solidFill>
              </a:rPr>
              <a:t>The Business Cycle 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830763" y="5603875"/>
            <a:ext cx="2252662" cy="7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800000"/>
                </a:solidFill>
              </a:rPr>
              <a:t>Recovery</a:t>
            </a:r>
            <a:r>
              <a:rPr lang="en-US" altLang="en-US" b="1">
                <a:solidFill>
                  <a:srgbClr val="800000"/>
                </a:solidFill>
                <a:cs typeface="Times New Roman"/>
              </a:rPr>
              <a:t> (Expansion)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373313" y="30384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cs typeface="Times New Roman"/>
              </a:rPr>
              <a:t>Peak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16450" y="3922713"/>
            <a:ext cx="152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cs typeface="Times New Roman"/>
              </a:rPr>
              <a:t>Trough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7253288" y="3116263"/>
            <a:ext cx="22526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Real GDP</a:t>
            </a:r>
          </a:p>
        </p:txBody>
      </p:sp>
      <p:sp>
        <p:nvSpPr>
          <p:cNvPr id="44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  <p:extLst>
      <p:ext uri="{BB962C8B-B14F-4D97-AF65-F5344CB8AC3E}">
        <p14:creationId xmlns:p14="http://schemas.microsoft.com/office/powerpoint/2010/main" val="230380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 animBg="1"/>
      <p:bldP spid="12300" grpId="0" animBg="1"/>
      <p:bldP spid="12301" grpId="0"/>
      <p:bldP spid="33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666750" y="838200"/>
            <a:ext cx="78882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</a:rPr>
              <a:t>Goal #2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6600" b="1">
                <a:solidFill>
                  <a:srgbClr val="000000"/>
                </a:solidFill>
              </a:rPr>
              <a:t>Limit Unemployment</a:t>
            </a:r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C26984-9537-4A92-86B8-DD5B94CCEA4E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pic>
        <p:nvPicPr>
          <p:cNvPr id="140292" name="Picture 6" descr="http://upload.wikimedia.org/wikipedia/commons/thumb/6/6c/Unemployed_men_queued_outside_a_depression_soup_kitchen_opened_in_Chicago_by_Al_Capone%2C_02-1931_-_NARA_-_541927.jpg/800px-Unemployed_men_queued_outside_a_depression_soup_kitchen_opened_in_Chicago_by_Al_Capone%2C_02-1931_-_NARA_-_541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971800"/>
            <a:ext cx="380206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1775" y="609600"/>
            <a:ext cx="86502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600" b="1" u="sng">
                <a:solidFill>
                  <a:srgbClr val="22228B"/>
                </a:solidFill>
              </a:rPr>
              <a:t>Unemployment</a:t>
            </a:r>
            <a:r>
              <a:rPr lang="en-US" altLang="en-US" sz="3600" b="1">
                <a:solidFill>
                  <a:srgbClr val="22228B"/>
                </a:solidFill>
              </a:rPr>
              <a:t>- </a:t>
            </a:r>
            <a:r>
              <a:rPr lang="en-US" altLang="en-US" sz="2800" b="1">
                <a:solidFill>
                  <a:srgbClr val="22228B"/>
                </a:solidFill>
              </a:rPr>
              <a:t>Workers that are actively looking for a job but aren’t working</a:t>
            </a:r>
            <a:endParaRPr lang="en-US" altLang="en-US" sz="2800" b="1" u="sng">
              <a:solidFill>
                <a:srgbClr val="22228B"/>
              </a:solidFill>
            </a:endParaRPr>
          </a:p>
          <a:p>
            <a:pPr eaLnBrk="0" hangingPunct="0"/>
            <a:r>
              <a:rPr lang="en-US" altLang="en-US" sz="3600" b="1" u="sng">
                <a:solidFill>
                  <a:srgbClr val="22228B"/>
                </a:solidFill>
              </a:rPr>
              <a:t>The Unemployment Rate</a:t>
            </a:r>
            <a:r>
              <a:rPr lang="en-US" altLang="en-US" sz="3600" b="1">
                <a:solidFill>
                  <a:srgbClr val="22228B"/>
                </a:solidFill>
              </a:rPr>
              <a:t>- </a:t>
            </a:r>
            <a:r>
              <a:rPr lang="en-US" altLang="en-US" sz="2800" b="1">
                <a:solidFill>
                  <a:srgbClr val="22228B"/>
                </a:solidFill>
              </a:rPr>
              <a:t>The percent of people in the labor force who want a job but are not working.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3876675"/>
            <a:ext cx="8991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1pPr>
            <a:lvl2pPr marL="6858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>
                <a:solidFill>
                  <a:schemeClr val="accent6">
                    <a:lumMod val="75000"/>
                  </a:schemeClr>
                </a:solidFill>
              </a:rPr>
              <a:t>Who is in the Labor Force?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Tx/>
              <a:buChar char="•"/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Above 16 years old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Tx/>
              <a:buChar char="•"/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Able and willing to work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Tx/>
              <a:buChar char="•"/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Not institutionalized (in jails or hospitals)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Tx/>
              <a:buChar char="•"/>
              <a:defRPr/>
            </a:pPr>
            <a:r>
              <a:rPr lang="en-US" altLang="en-US" sz="3200" b="1">
                <a:solidFill>
                  <a:srgbClr val="000099"/>
                </a:solidFill>
              </a:rPr>
              <a:t>Not in military, in school full time, or retired</a:t>
            </a:r>
            <a:endParaRPr lang="en-US" altLang="en-US" sz="1200" b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solidFill>
                  <a:srgbClr val="990000"/>
                </a:solidFill>
              </a:rPr>
              <a:t>Why is a stay at home mom not unemployed?</a:t>
            </a:r>
          </a:p>
        </p:txBody>
      </p:sp>
      <p:sp>
        <p:nvSpPr>
          <p:cNvPr id="142339" name="Rectangle 4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chemeClr val="tx1"/>
                </a:solidFill>
              </a:rPr>
              <a:t>What is Unemployment?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5738" y="2671763"/>
            <a:ext cx="5938837" cy="987425"/>
            <a:chOff x="1300" y="977"/>
            <a:chExt cx="4457" cy="749"/>
          </a:xfrm>
        </p:grpSpPr>
        <p:sp>
          <p:nvSpPr>
            <p:cNvPr id="142345" name="Rectangle 6"/>
            <p:cNvSpPr>
              <a:spLocks noChangeArrowheads="1"/>
            </p:cNvSpPr>
            <p:nvPr/>
          </p:nvSpPr>
          <p:spPr bwMode="auto">
            <a:xfrm>
              <a:off x="1300" y="1048"/>
              <a:ext cx="1636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Unemployment</a:t>
              </a:r>
            </a:p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rate</a:t>
              </a:r>
            </a:p>
          </p:txBody>
        </p:sp>
        <p:sp>
          <p:nvSpPr>
            <p:cNvPr id="142346" name="Rectangle 7"/>
            <p:cNvSpPr>
              <a:spLocks noChangeArrowheads="1"/>
            </p:cNvSpPr>
            <p:nvPr/>
          </p:nvSpPr>
          <p:spPr bwMode="auto">
            <a:xfrm>
              <a:off x="3272" y="977"/>
              <a:ext cx="1503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# unemployed</a:t>
              </a:r>
            </a:p>
          </p:txBody>
        </p:sp>
        <p:sp>
          <p:nvSpPr>
            <p:cNvPr id="142347" name="Rectangle 8"/>
            <p:cNvSpPr>
              <a:spLocks noChangeArrowheads="1"/>
            </p:cNvSpPr>
            <p:nvPr/>
          </p:nvSpPr>
          <p:spPr bwMode="auto">
            <a:xfrm>
              <a:off x="3243" y="1382"/>
              <a:ext cx="162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# in labor force</a:t>
              </a:r>
            </a:p>
          </p:txBody>
        </p:sp>
        <p:sp>
          <p:nvSpPr>
            <p:cNvPr id="142348" name="Line 9"/>
            <p:cNvSpPr>
              <a:spLocks noChangeShapeType="1"/>
            </p:cNvSpPr>
            <p:nvPr/>
          </p:nvSpPr>
          <p:spPr bwMode="auto">
            <a:xfrm>
              <a:off x="3348" y="1389"/>
              <a:ext cx="13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9" name="Rectangle 10"/>
            <p:cNvSpPr>
              <a:spLocks noChangeArrowheads="1"/>
            </p:cNvSpPr>
            <p:nvPr/>
          </p:nvSpPr>
          <p:spPr bwMode="auto">
            <a:xfrm>
              <a:off x="4871" y="1021"/>
              <a:ext cx="365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142350" name="Rectangle 11"/>
            <p:cNvSpPr>
              <a:spLocks noChangeArrowheads="1"/>
            </p:cNvSpPr>
            <p:nvPr/>
          </p:nvSpPr>
          <p:spPr bwMode="auto">
            <a:xfrm>
              <a:off x="5158" y="1149"/>
              <a:ext cx="5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3200" b="1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142351" name="Rectangle 12"/>
            <p:cNvSpPr>
              <a:spLocks noChangeArrowheads="1"/>
            </p:cNvSpPr>
            <p:nvPr/>
          </p:nvSpPr>
          <p:spPr bwMode="auto">
            <a:xfrm>
              <a:off x="2948" y="1103"/>
              <a:ext cx="397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solidFill>
                    <a:schemeClr val="tx2"/>
                  </a:solidFill>
                </a:rPr>
                <a:t>=</a:t>
              </a:r>
            </a:p>
          </p:txBody>
        </p:sp>
      </p:grpSp>
      <p:sp>
        <p:nvSpPr>
          <p:cNvPr id="142341" name="Slide Number Placeholder 1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5AA2231-9D5B-4F3B-8A3E-40080FE7B63B}" type="slidenum">
              <a:rPr lang="en-US" altLang="en-US" sz="1400"/>
              <a:pPr algn="r"/>
              <a:t>7</a:t>
            </a:fld>
            <a:endParaRPr lang="en-US" altLang="en-US" sz="1400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  <p:pic>
        <p:nvPicPr>
          <p:cNvPr id="142343" name="Picture 6" descr="http://www.kuder.com/wp-content/uploads/2012/02/us-bureau-of-labor-statistic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7999"/>
          <a:stretch>
            <a:fillRect/>
          </a:stretch>
        </p:blipFill>
        <p:spPr bwMode="auto">
          <a:xfrm>
            <a:off x="7086600" y="3584575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3" descr="http://www.clker.com/cliparts/9/1/1/6/12247849541307080526radacina_cursor_hand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4885">
            <a:off x="7916069" y="4288632"/>
            <a:ext cx="6556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5"/>
      <p:bldP spid="1024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6683375" y="0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2008 Audit Exam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7213" r="31796" b="10085"/>
          <a:stretch>
            <a:fillRect/>
          </a:stretch>
        </p:blipFill>
        <p:spPr bwMode="auto">
          <a:xfrm>
            <a:off x="381000" y="482600"/>
            <a:ext cx="81534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52538" y="5334000"/>
            <a:ext cx="381000" cy="3317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925" y="2514600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6600" b="1">
                <a:solidFill>
                  <a:srgbClr val="000000"/>
                </a:solidFill>
              </a:rPr>
              <a:t>Three Types of Unemployment</a:t>
            </a: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D6F739-48E3-4B23-BDB3-B02C195C427B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0" y="64754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Copyright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50"/>
              <a:t>ACDC Leadership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SimSun"/>
      </a:majorFont>
      <a:minorFont>
        <a:latin typeface="Times New Roman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939</Words>
  <Application>Microsoft Office PowerPoint</Application>
  <PresentationFormat>On-screen Show (4:3)</PresentationFormat>
  <Paragraphs>202</Paragraphs>
  <Slides>24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ＭＳ Ｐゴシック</vt:lpstr>
      <vt:lpstr>SimSun</vt:lpstr>
      <vt:lpstr>Arial</vt:lpstr>
      <vt:lpstr>Calibri</vt:lpstr>
      <vt:lpstr>Lucida Sans Unicode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Monday, September 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Jobs Disappear</vt:lpstr>
      <vt:lpstr>PowerPoint Presentation</vt:lpstr>
      <vt:lpstr>Natural Rate of  Unemployment (NRU)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September 24</dc:title>
  <cp:lastModifiedBy>Powell, Jennifer</cp:lastModifiedBy>
  <cp:revision>3</cp:revision>
  <dcterms:modified xsi:type="dcterms:W3CDTF">2017-09-25T16:03:26Z</dcterms:modified>
</cp:coreProperties>
</file>